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AF9AB-7912-A933-F046-D12318740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BBF520-5C52-0752-6922-D160692BC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5C2A60-9F9C-DE8B-3EDF-8AF4E7311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CD29EC-A0CA-E701-E2D4-F7022644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2FDD09-4D0C-659C-837E-900AF641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983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FFD52F-6F36-7D54-5EF8-85F862EB9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AA5615-F99B-8A9F-B131-7F16EA732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60312B-A07C-C99B-FE91-E888B3275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D8C335-9BD4-7A7E-3A21-6BC9446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8D1CDD-8B6E-4183-88C2-EF68A1A66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8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F653E92-F41F-07FB-A0AE-F57270F28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63B74D-7CD9-1702-8704-FA24028C8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E07EA3-EDA6-EA14-ACC7-6CC61E6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89B22-90F8-E5B0-E8A8-28DD3C23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3621AF-5F42-D64C-A974-82F4E3506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693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B0100C-2F7B-4685-DD0D-31EFE87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3D0469-C692-57C9-74BB-B22E14019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03940-17A5-36CE-9070-B6D3EDEC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32E976-A8AC-E8A0-34BF-8D0AD657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573736-6724-6216-BB0A-545CE2B6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524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6A2667-302C-57CC-4CA6-44F75C3F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6FBC8D-29E8-E872-A8E8-9BDFBC385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4186B7-9887-982B-1D51-200D1DCC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E16E33-64E0-47AE-3A86-9073AED4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E63AB0-DA95-DD5F-E8BC-2367EB3B4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0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644F29-F8D2-8DF4-3AE3-EB47D6A89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CE43FC-1499-3992-BF4D-047832A65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A5C5F1E-B201-CF3B-4027-DA6D99F07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C94209-92E2-D877-BBBE-458DAA41B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EDFD90-EB46-AA73-2C5C-780CA23B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5464E1-4823-61AF-2652-55F484CD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87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855710-F0C3-77C9-B16D-E0DAF264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3D239E-594E-75CE-F71F-222EC2447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097E37-0EBA-6117-3998-2A06C6F1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11FE2C2-7DF9-BD2A-34D3-AE5E5B164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68F0D6F-252A-EA95-6884-AE981445C2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05C7C1-4792-1035-00ED-13554348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C7F9922-1C45-902A-4906-E656BD91D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79FA93-6558-3066-572D-021EB51D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57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9B8A6-9F9C-8C9C-7B48-9CA612E3C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DC13209-9A7C-AFF6-7E13-115A5C4D5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EDF499-B86D-F682-C948-9E1ECE5BA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95A9771-BDDF-F6CB-304F-85FE2AC22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33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20ED545-2EF6-88B6-02DB-80460516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F26370-5F3D-CD41-B3B2-B16C5D5E7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9DE3A2-F909-DA96-9F24-D06D204C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55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27F300-3895-8F8D-A03B-009BE918C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1800B8-443A-C28F-1237-A81D2E771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E242CB4-60FB-A286-52D2-A9B9DA6BB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B5BF99-C188-CCC0-1D39-87780092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699A41-47B9-2393-80D1-33BA4C64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13A017-B460-B4F7-97E4-4D42F49F8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073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B4EEFB-B758-98D0-CC70-0B86A7E74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83F7028-133C-C370-2DF8-840C2E65A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E272655-6295-6D71-2B12-3841F5848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731007-69D8-AACE-3964-5DC32CC84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9F200D-7191-2B34-E292-7FBB59DB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4070817-BDFD-A1F7-E248-1B79380EC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3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B7F9572-9C55-7CCD-3082-80A3211B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043C68-660A-00BD-C5BC-034657C4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E0E654-2D84-ACA4-68A1-642D9D10C5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4101B-0C1B-46F1-AC0D-945F10D6731D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306C4D-7D5D-E275-E463-27EB75617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C79859-EB7F-2F4A-3AD1-CF1FA55BB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DE8BF-9CC4-45EC-BA8E-3A152E7C9A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006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5B5F4C-FA27-5BC7-E7AE-7AC92D9959EB}"/>
              </a:ext>
            </a:extLst>
          </p:cNvPr>
          <p:cNvSpPr txBox="1"/>
          <p:nvPr/>
        </p:nvSpPr>
        <p:spPr>
          <a:xfrm>
            <a:off x="1216404" y="520009"/>
            <a:ext cx="97144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Rappresentazione grafica Enti pubblici vigilati Comune di Villanova d’Asti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54BE2D6-973A-5EEC-F4A9-DF3F32F8EC79}"/>
              </a:ext>
            </a:extLst>
          </p:cNvPr>
          <p:cNvSpPr txBox="1"/>
          <p:nvPr/>
        </p:nvSpPr>
        <p:spPr>
          <a:xfrm>
            <a:off x="914394" y="1229873"/>
            <a:ext cx="127163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Consorzi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2902B0-9FB2-FACF-386B-44CCD4DBB752}"/>
              </a:ext>
            </a:extLst>
          </p:cNvPr>
          <p:cNvSpPr txBox="1"/>
          <p:nvPr/>
        </p:nvSpPr>
        <p:spPr>
          <a:xfrm>
            <a:off x="4044895" y="1258805"/>
            <a:ext cx="15806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Fondazioni</a:t>
            </a:r>
            <a:endParaRPr lang="it-IT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AD77148-7ABC-1EA7-7E19-B8B30026DAEF}"/>
              </a:ext>
            </a:extLst>
          </p:cNvPr>
          <p:cNvSpPr txBox="1"/>
          <p:nvPr/>
        </p:nvSpPr>
        <p:spPr>
          <a:xfrm>
            <a:off x="7053040" y="1258805"/>
            <a:ext cx="15037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Enti vari</a:t>
            </a:r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A6A8D7D-ADE8-D57B-CCA6-D573893181F5}"/>
              </a:ext>
            </a:extLst>
          </p:cNvPr>
          <p:cNvSpPr txBox="1"/>
          <p:nvPr/>
        </p:nvSpPr>
        <p:spPr>
          <a:xfrm>
            <a:off x="4732103" y="2012481"/>
            <a:ext cx="158062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b="1" i="0" u="none" strike="noStrike" baseline="0" dirty="0">
                <a:solidFill>
                  <a:srgbClr val="006FC1"/>
                </a:solidFill>
                <a:latin typeface="BookAntiqua,Bold"/>
              </a:rPr>
              <a:t>Casa di Riposo S. Giovanni</a:t>
            </a:r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899EEF-EC7C-C9BC-14F7-A4BEC620350D}"/>
              </a:ext>
            </a:extLst>
          </p:cNvPr>
          <p:cNvSpPr txBox="1"/>
          <p:nvPr/>
        </p:nvSpPr>
        <p:spPr>
          <a:xfrm>
            <a:off x="1639348" y="2128519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CO.GE.SA</a:t>
            </a:r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E699482-DA23-B69F-377F-6C5A97480C72}"/>
              </a:ext>
            </a:extLst>
          </p:cNvPr>
          <p:cNvSpPr txBox="1"/>
          <p:nvPr/>
        </p:nvSpPr>
        <p:spPr>
          <a:xfrm>
            <a:off x="1601603" y="3081662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CBRA</a:t>
            </a:r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83695C6-01A2-2EA1-EE29-3C277191EF66}"/>
              </a:ext>
            </a:extLst>
          </p:cNvPr>
          <p:cNvSpPr txBox="1"/>
          <p:nvPr/>
        </p:nvSpPr>
        <p:spPr>
          <a:xfrm>
            <a:off x="1601603" y="4052211"/>
            <a:ext cx="12716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ATO5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DA41145-C599-86D1-324A-18A3032F6DB5}"/>
              </a:ext>
            </a:extLst>
          </p:cNvPr>
          <p:cNvSpPr txBox="1"/>
          <p:nvPr/>
        </p:nvSpPr>
        <p:spPr>
          <a:xfrm>
            <a:off x="7804903" y="2268952"/>
            <a:ext cx="14547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ISRAT</a:t>
            </a:r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71B835E-A3FE-D961-3842-B0BEB7225F21}"/>
              </a:ext>
            </a:extLst>
          </p:cNvPr>
          <p:cNvSpPr txBox="1"/>
          <p:nvPr/>
        </p:nvSpPr>
        <p:spPr>
          <a:xfrm>
            <a:off x="7740248" y="2859792"/>
            <a:ext cx="145479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Ente Turismo Langhe M.to Roero</a:t>
            </a:r>
            <a:endParaRPr lang="it-IT" dirty="0"/>
          </a:p>
        </p:txBody>
      </p: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D22DE475-8A3E-1DE5-6304-0E91958D30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885724" y="1619768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A2825CA7-31DE-206D-F643-72DEC59C14CC}"/>
              </a:ext>
            </a:extLst>
          </p:cNvPr>
          <p:cNvCxnSpPr>
            <a:cxnSpLocks/>
            <a:endCxn id="11" idx="1"/>
          </p:cNvCxnSpPr>
          <p:nvPr/>
        </p:nvCxnSpPr>
        <p:spPr>
          <a:xfrm rot="16200000" flipH="1">
            <a:off x="776769" y="2441494"/>
            <a:ext cx="962460" cy="6872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a gomito 30">
            <a:extLst>
              <a:ext uri="{FF2B5EF4-FFF2-40B4-BE49-F238E27FC236}">
                <a16:creationId xmlns:a16="http://schemas.microsoft.com/office/drawing/2014/main" id="{09A3202F-B000-79FD-68B3-CA55243BAA97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6769" y="3412043"/>
            <a:ext cx="962460" cy="6872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692C0806-7E93-8E90-5DFA-29F4987D10DC}"/>
              </a:ext>
            </a:extLst>
          </p:cNvPr>
          <p:cNvCxnSpPr>
            <a:cxnSpLocks/>
          </p:cNvCxnSpPr>
          <p:nvPr/>
        </p:nvCxnSpPr>
        <p:spPr>
          <a:xfrm rot="16200000" flipH="1">
            <a:off x="4016224" y="177113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0F797A59-FEEC-A08A-BB8B-1E1019DD550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24369" y="171569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a gomito 33">
            <a:extLst>
              <a:ext uri="{FF2B5EF4-FFF2-40B4-BE49-F238E27FC236}">
                <a16:creationId xmlns:a16="http://schemas.microsoft.com/office/drawing/2014/main" id="{939B4413-646D-4DDC-767B-9B28F356649A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24369" y="2482290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1BE1246F-8732-23BA-B0D6-E61496FF534D}"/>
              </a:ext>
            </a:extLst>
          </p:cNvPr>
          <p:cNvSpPr txBox="1"/>
          <p:nvPr/>
        </p:nvSpPr>
        <p:spPr>
          <a:xfrm>
            <a:off x="773884" y="596865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6FC1"/>
                </a:solidFill>
                <a:latin typeface="BookAntiqua,Bold"/>
              </a:rPr>
              <a:t>Situazione al 31.12.2022</a:t>
            </a:r>
          </a:p>
        </p:txBody>
      </p:sp>
    </p:spTree>
    <p:extLst>
      <p:ext uri="{BB962C8B-B14F-4D97-AF65-F5344CB8AC3E}">
        <p14:creationId xmlns:p14="http://schemas.microsoft.com/office/powerpoint/2010/main" val="396348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5B5F4C-FA27-5BC7-E7AE-7AC92D9959EB}"/>
              </a:ext>
            </a:extLst>
          </p:cNvPr>
          <p:cNvSpPr txBox="1"/>
          <p:nvPr/>
        </p:nvSpPr>
        <p:spPr>
          <a:xfrm>
            <a:off x="1216404" y="520009"/>
            <a:ext cx="97144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Rappresentazione grafica Società partecipate Comune di Villanova d’Asti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54BE2D6-973A-5EEC-F4A9-DF3F32F8EC79}"/>
              </a:ext>
            </a:extLst>
          </p:cNvPr>
          <p:cNvSpPr txBox="1"/>
          <p:nvPr/>
        </p:nvSpPr>
        <p:spPr>
          <a:xfrm>
            <a:off x="1586915" y="1530621"/>
            <a:ext cx="26341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Società controllate</a:t>
            </a:r>
            <a:endParaRPr lang="it-IT" sz="24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E899EEF-EC7C-C9BC-14F7-A4BEC620350D}"/>
              </a:ext>
            </a:extLst>
          </p:cNvPr>
          <p:cNvSpPr txBox="1"/>
          <p:nvPr/>
        </p:nvSpPr>
        <p:spPr>
          <a:xfrm>
            <a:off x="2255957" y="2594992"/>
            <a:ext cx="17288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Acquedotto della Piana spa</a:t>
            </a:r>
            <a:endParaRPr lang="it-IT" dirty="0"/>
          </a:p>
        </p:txBody>
      </p: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D22DE475-8A3E-1DE5-6304-0E91958D30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66630" y="2078787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8225F43-991A-021B-567E-394B89ED9A9B}"/>
              </a:ext>
            </a:extLst>
          </p:cNvPr>
          <p:cNvSpPr txBox="1"/>
          <p:nvPr/>
        </p:nvSpPr>
        <p:spPr>
          <a:xfrm>
            <a:off x="6653863" y="1530622"/>
            <a:ext cx="26341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6FC1"/>
                </a:solidFill>
                <a:latin typeface="BookAntiqua,Bold"/>
              </a:rPr>
              <a:t>Società partecipate</a:t>
            </a:r>
            <a:endParaRPr lang="it-IT" sz="2400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5C16E611-C5C2-95BC-5494-6C6F15C7E7D6}"/>
              </a:ext>
            </a:extLst>
          </p:cNvPr>
          <p:cNvSpPr txBox="1"/>
          <p:nvPr/>
        </p:nvSpPr>
        <p:spPr>
          <a:xfrm>
            <a:off x="7322905" y="2594993"/>
            <a:ext cx="1427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GAIA spa</a:t>
            </a:r>
            <a:endParaRPr lang="it-IT" dirty="0"/>
          </a:p>
        </p:txBody>
      </p:sp>
      <p:cxnSp>
        <p:nvCxnSpPr>
          <p:cNvPr id="23" name="Connettore a gomito 22">
            <a:extLst>
              <a:ext uri="{FF2B5EF4-FFF2-40B4-BE49-F238E27FC236}">
                <a16:creationId xmlns:a16="http://schemas.microsoft.com/office/drawing/2014/main" id="{DBB2B85A-25D4-8ECD-A987-287776045A22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33578" y="2078788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37BF208B-1412-3AF8-3670-024FC2C6AEBE}"/>
              </a:ext>
            </a:extLst>
          </p:cNvPr>
          <p:cNvSpPr txBox="1"/>
          <p:nvPr/>
        </p:nvSpPr>
        <p:spPr>
          <a:xfrm>
            <a:off x="7322904" y="3212707"/>
            <a:ext cx="14275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GAL </a:t>
            </a:r>
            <a:r>
              <a:rPr lang="it-IT" sz="1800" b="1" i="0" u="none" strike="noStrike" baseline="0" dirty="0" err="1">
                <a:solidFill>
                  <a:srgbClr val="006FC1"/>
                </a:solidFill>
                <a:latin typeface="BookAntiqua,Bold"/>
              </a:rPr>
              <a:t>scarl</a:t>
            </a:r>
            <a:r>
              <a:rPr lang="it-IT" sz="1800" b="1" i="0" u="none" strike="noStrike" baseline="0" dirty="0">
                <a:solidFill>
                  <a:srgbClr val="006FC1"/>
                </a:solidFill>
                <a:latin typeface="BookAntiqua,Bold"/>
              </a:rPr>
              <a:t> </a:t>
            </a:r>
            <a:endParaRPr lang="it-IT" dirty="0"/>
          </a:p>
        </p:txBody>
      </p:sp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E702C474-52DB-0C2C-6D22-76D16492E45A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33578" y="2746045"/>
            <a:ext cx="744550" cy="687207"/>
          </a:xfrm>
          <a:prstGeom prst="bentConnector3">
            <a:avLst>
              <a:gd name="adj1" fmla="val 1007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1E694131-EF22-95CD-6013-C2585646B3BB}"/>
              </a:ext>
            </a:extLst>
          </p:cNvPr>
          <p:cNvSpPr txBox="1"/>
          <p:nvPr/>
        </p:nvSpPr>
        <p:spPr>
          <a:xfrm>
            <a:off x="773884" y="596865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6FC1"/>
                </a:solidFill>
                <a:latin typeface="BookAntiqua,Bold"/>
              </a:rPr>
              <a:t>Situazione al 31.12.2022</a:t>
            </a:r>
          </a:p>
        </p:txBody>
      </p:sp>
    </p:spTree>
    <p:extLst>
      <p:ext uri="{BB962C8B-B14F-4D97-AF65-F5344CB8AC3E}">
        <p14:creationId xmlns:p14="http://schemas.microsoft.com/office/powerpoint/2010/main" val="354361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BookAntiqua,Bold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Villanova LenovoOffice1</dc:creator>
  <cp:lastModifiedBy>Villanova LenovoOffice1</cp:lastModifiedBy>
  <cp:revision>7</cp:revision>
  <dcterms:created xsi:type="dcterms:W3CDTF">2022-05-16T11:41:15Z</dcterms:created>
  <dcterms:modified xsi:type="dcterms:W3CDTF">2023-05-30T10:41:57Z</dcterms:modified>
</cp:coreProperties>
</file>